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83" r:id="rId13"/>
    <p:sldId id="268" r:id="rId14"/>
    <p:sldId id="284" r:id="rId15"/>
    <p:sldId id="269" r:id="rId16"/>
    <p:sldId id="287" r:id="rId17"/>
    <p:sldId id="285" r:id="rId18"/>
    <p:sldId id="282" r:id="rId19"/>
    <p:sldId id="286" r:id="rId20"/>
    <p:sldId id="28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8" d="100"/>
          <a:sy n="78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CC8BF-ED10-47CD-B26F-0822FC1069A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6BDEF-0C5A-44C8-A36D-EE00C66B6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6BDEF-0C5A-44C8-A36D-EE00C66B618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5257800" cy="533400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fld id="{F63C36A4-520A-4D53-B936-3228ED54239C}" type="slidenum">
              <a:rPr lang="en-US" smtClean="0"/>
              <a:pPr/>
              <a:t>‹#›</a:t>
            </a:fld>
            <a:r>
              <a:rPr lang="en-US" dirty="0" smtClean="0"/>
              <a:t>/20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7CB3-F11F-4E5E-9CB2-4C5557713093}" type="datetime1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AB78-9138-47C0-B9C1-BA1AE4F2BC5D}" type="datetime1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800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825A-554B-4B30-AF6A-AA18A259705F}" type="datetime1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24600"/>
            <a:ext cx="5486400" cy="533400"/>
          </a:xfrm>
        </p:spPr>
        <p:txBody>
          <a:bodyPr/>
          <a:lstStyle>
            <a:lvl1pPr>
              <a:defRPr sz="1800" b="0" baseline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fld id="{F63C36A4-520A-4D53-B936-3228ED54239C}" type="slidenum">
              <a:rPr lang="en-US" smtClean="0"/>
              <a:pPr/>
              <a:t>‹#›</a:t>
            </a:fld>
            <a:r>
              <a:rPr lang="en-US" dirty="0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0D454-7DFA-417D-9BE2-FC53823ECE45}" type="datetime1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D47-7A50-4090-88E8-2E582F0125B2}" type="datetime1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F1E8-4BCF-4080-8789-789B6DD236F7}" type="datetime1">
              <a:rPr lang="en-US" smtClean="0"/>
              <a:pPr/>
              <a:t>11/20/2011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94833-7DDB-49F7-8F4C-EA415D2D12C1}" type="datetime1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4766-C2E3-4BF0-B270-B2413D81DD42}" type="datetime1">
              <a:rPr lang="en-US" smtClean="0"/>
              <a:pPr/>
              <a:t>11/20/2011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C5AD-45B4-4AF4-A03C-4E39AE1E1ABE}" type="datetime1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4F15-CCCF-4688-AF26-D892C9EE3B81}" type="datetime1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F5D7A-CE76-42D2-8696-B8F922D48E94}" type="datetime1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Marko Stupar  3370/11    sm020239d@student.etf.rs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C36A4-520A-4D53-B936-3228ED542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emantic_Web_Rule_Language" TargetMode="External"/><Relationship Id="rId2" Type="http://schemas.openxmlformats.org/officeDocument/2006/relationships/hyperlink" Target="http://protege.cim3.net/cgi-bin/wiki.pl?SWRLLanguageFAQ#nid6ZK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SWRL – Semantic Web Rule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dirty="0" smtClean="0"/>
              <a:t>University of Belgrade</a:t>
            </a:r>
          </a:p>
          <a:p>
            <a:pPr algn="r"/>
            <a:r>
              <a:rPr lang="en-US" dirty="0" smtClean="0"/>
              <a:t>School of Electrical Engineering</a:t>
            </a:r>
          </a:p>
          <a:p>
            <a:pPr algn="r"/>
            <a:r>
              <a:rPr lang="en-US" dirty="0" smtClean="0"/>
              <a:t>Department of Computer Engineering and Information Theory</a:t>
            </a:r>
          </a:p>
          <a:p>
            <a:pPr algn="r"/>
            <a:r>
              <a:rPr lang="en-US" dirty="0" smtClean="0"/>
              <a:t>Used parts from </a:t>
            </a:r>
            <a:r>
              <a:rPr lang="en-US" b="1" dirty="0" err="1" smtClean="0"/>
              <a:t>SWRLLanguageFAQ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24600"/>
            <a:ext cx="5486400" cy="533400"/>
          </a:xfrm>
        </p:spPr>
        <p:txBody>
          <a:bodyPr/>
          <a:lstStyle/>
          <a:p>
            <a:r>
              <a:rPr lang="en-US" sz="1800" dirty="0" smtClean="0">
                <a:solidFill>
                  <a:srgbClr val="002060"/>
                </a:solidFill>
              </a:rPr>
              <a:t>Marko </a:t>
            </a:r>
            <a:r>
              <a:rPr lang="en-US" sz="1800" dirty="0" err="1" smtClean="0">
                <a:solidFill>
                  <a:srgbClr val="002060"/>
                </a:solidFill>
              </a:rPr>
              <a:t>Stupar</a:t>
            </a:r>
            <a:r>
              <a:rPr lang="en-US" sz="1800" dirty="0" smtClean="0">
                <a:solidFill>
                  <a:srgbClr val="002060"/>
                </a:solidFill>
              </a:rPr>
              <a:t>  3370/11    sm020239d@student.etf.rs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1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a Built-In Atom?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 built-in is a predicate that takes one or more arguments and evaluates to true if the arguments satisfy the predicate.   </a:t>
            </a:r>
          </a:p>
          <a:p>
            <a:r>
              <a:rPr lang="en-US" dirty="0" smtClean="0"/>
              <a:t>Core SWRL built-ins are preceded by the namespace qualifier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swrlb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SWRL supports user-defined built-ins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Person with an age of greater than 17 is an adult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Person(?p)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hasAge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(?p, ?age)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swrlb:greaterThan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(?age, 17) -&gt; Adult(?p) </a:t>
            </a:r>
            <a:r>
              <a:rPr lang="en-US" dirty="0" smtClean="0"/>
              <a:t>  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Person's telephone number starts with the international access code "+"   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Person(?p)^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hasNumber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(?p, ?number)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swrlb:startsWith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(?number, "+") -&gt;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hasInternationalNumber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p,true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  </a:t>
            </a:r>
          </a:p>
          <a:p>
            <a:pPr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Built-ins can take any number or combination of OWL </a:t>
            </a:r>
            <a:r>
              <a:rPr lang="en-US" dirty="0" err="1" smtClean="0"/>
              <a:t>datatype</a:t>
            </a:r>
            <a:r>
              <a:rPr lang="en-US" dirty="0" smtClean="0"/>
              <a:t> property values. </a:t>
            </a:r>
          </a:p>
          <a:p>
            <a:r>
              <a:rPr lang="en-US" dirty="0" smtClean="0"/>
              <a:t>They can not take object, class or property values (some extensions could override this)</a:t>
            </a:r>
          </a:p>
          <a:p>
            <a:r>
              <a:rPr lang="en-US" dirty="0" smtClean="0"/>
              <a:t>Argument number and types checking is the responsibility of the built-in </a:t>
            </a:r>
            <a:r>
              <a:rPr lang="en-US" dirty="0" err="1" smtClean="0"/>
              <a:t>implementor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If an incorrect number or type of arguments is passed, built-in should evaluate to false.  </a:t>
            </a:r>
          </a:p>
          <a:p>
            <a:r>
              <a:rPr lang="en-US" dirty="0" smtClean="0"/>
              <a:t>SWRL allows new libraries of built-ins to be defined and used in rules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10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Can Built-Ins assign their Arguments?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Built-ins can also assign (or bind) values to arguments. </a:t>
            </a:r>
          </a:p>
          <a:p>
            <a:endParaRPr lang="en-US" dirty="0" smtClean="0"/>
          </a:p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swrlb:add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(?x, 2, 3)  </a:t>
            </a:r>
            <a:r>
              <a:rPr lang="en-US" dirty="0" smtClean="0"/>
              <a:t>- uses the core SWRL built-in method to add two literals.</a:t>
            </a:r>
          </a:p>
          <a:p>
            <a:r>
              <a:rPr lang="en-US" dirty="0" smtClean="0"/>
              <a:t>If x is unbound when this built-in is invoked, it will be assigned the </a:t>
            </a:r>
            <a:r>
              <a:rPr lang="en-US" dirty="0" err="1" smtClean="0"/>
              <a:t>the</a:t>
            </a:r>
            <a:r>
              <a:rPr lang="en-US" dirty="0" smtClean="0"/>
              <a:t> value 5</a:t>
            </a:r>
          </a:p>
          <a:p>
            <a:r>
              <a:rPr lang="en-US" dirty="0" smtClean="0"/>
              <a:t>If x is already bound when the built-in is invoked, it will simply determine if its value is 5.  </a:t>
            </a:r>
          </a:p>
          <a:p>
            <a:endParaRPr lang="en-US" dirty="0" smtClean="0"/>
          </a:p>
          <a:p>
            <a:r>
              <a:rPr lang="en-US" dirty="0" smtClean="0"/>
              <a:t>A built-in method that successfully assigns a value to an argument should return true. </a:t>
            </a:r>
          </a:p>
          <a:p>
            <a:r>
              <a:rPr lang="en-US" dirty="0" smtClean="0"/>
              <a:t>If more than one unbound argument is present, all arguments must be bound. </a:t>
            </a:r>
          </a:p>
          <a:p>
            <a:r>
              <a:rPr lang="en-US" dirty="0" smtClean="0"/>
              <a:t>If the built-in returns false no assignments are expected.  </a:t>
            </a:r>
          </a:p>
          <a:p>
            <a:endParaRPr lang="en-US" dirty="0" smtClean="0"/>
          </a:p>
          <a:p>
            <a:r>
              <a:rPr lang="en-US" dirty="0" smtClean="0"/>
              <a:t>Calculate the area of a rectangle  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Rectangle(?r)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hasWidthInMeters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(?r, ?w)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hasHeightInMeters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(?r, ?h)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swrlb:multiply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areaInSquareMeters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?w, ?h) -&gt;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hasAreaInSquareMeters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(?r, ?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areaInSquareMeters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  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11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Can Built-Ins assign their Arguments?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use of a variable in any non built-in atom automatically ensures it is bound .</a:t>
            </a:r>
          </a:p>
          <a:p>
            <a:endParaRPr lang="en-US" dirty="0" smtClean="0"/>
          </a:p>
          <a:p>
            <a:r>
              <a:rPr lang="en-US" dirty="0" smtClean="0"/>
              <a:t>Classify a rectangle with an area of over 100 square meters as a </a:t>
            </a:r>
            <a:r>
              <a:rPr lang="en-US" dirty="0" err="1" smtClean="0"/>
              <a:t>BigRectangle</a:t>
            </a:r>
            <a:r>
              <a:rPr lang="en-US" dirty="0" smtClean="0"/>
              <a:t>:   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Rectangle(?r)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hasWidthInMetres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(?r, ?w)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hasHeightInMetres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(?r, ?h)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swrlb:multiply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areaInSquareMeters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?w, ?h)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swrlb:greaterThan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(?100, ?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areaInSquareMeters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-&gt;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hasAreaInSquareMetres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(?r, ?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areaInSquareMeters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BigRectangle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(?r)   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Binding precedence is from left to right. </a:t>
            </a:r>
          </a:p>
          <a:p>
            <a:r>
              <a:rPr lang="en-US" dirty="0" smtClean="0"/>
              <a:t>Not built-ins will perform argument binding. </a:t>
            </a:r>
          </a:p>
          <a:p>
            <a:pPr lvl="1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greaterThan</a:t>
            </a:r>
            <a:endParaRPr lang="en-US" dirty="0" smtClean="0"/>
          </a:p>
          <a:p>
            <a:r>
              <a:rPr lang="en-US" dirty="0" smtClean="0"/>
              <a:t>The designer of a built-in must decide which - if any - arguments are to be bound. 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12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Can OWL Class Expressions be used in SWRL Rules?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SWRL also supports the use of OWL class descriptions in rules. </a:t>
            </a:r>
          </a:p>
          <a:p>
            <a:endParaRPr lang="en-US" dirty="0" smtClean="0"/>
          </a:p>
          <a:p>
            <a:r>
              <a:rPr lang="en-US" dirty="0" smtClean="0"/>
              <a:t>If individual is a member of a class with a </a:t>
            </a:r>
            <a:r>
              <a:rPr lang="en-US" dirty="0" err="1" smtClean="0"/>
              <a:t>hasChild</a:t>
            </a:r>
            <a:r>
              <a:rPr lang="en-US" dirty="0" smtClean="0"/>
              <a:t> property, with a minimum cardinality of one, classify him as a parent   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hasChild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&gt;= 1)(?x) -&gt; Parent(?x) </a:t>
            </a:r>
            <a:r>
              <a:rPr lang="en-US" dirty="0" smtClean="0"/>
              <a:t>  </a:t>
            </a:r>
          </a:p>
          <a:p>
            <a:pPr lvl="1"/>
            <a:r>
              <a:rPr lang="en-US" dirty="0" smtClean="0"/>
              <a:t>matches all individuals for which </a:t>
            </a:r>
            <a:r>
              <a:rPr lang="en-US" i="1" dirty="0" smtClean="0"/>
              <a:t>it can be proven </a:t>
            </a:r>
            <a:r>
              <a:rPr lang="en-US" dirty="0" smtClean="0"/>
              <a:t>that they are members of a class that has the specified cardinality restriction on a </a:t>
            </a:r>
            <a:r>
              <a:rPr lang="en-US" dirty="0" err="1" smtClean="0"/>
              <a:t>hasChild</a:t>
            </a:r>
            <a:r>
              <a:rPr lang="en-US" dirty="0" smtClean="0"/>
              <a:t> property</a:t>
            </a:r>
          </a:p>
          <a:p>
            <a:pPr lvl="1"/>
            <a:r>
              <a:rPr lang="en-US" dirty="0" smtClean="0"/>
              <a:t>It does </a:t>
            </a:r>
            <a:r>
              <a:rPr lang="en-US" i="1" dirty="0" smtClean="0"/>
              <a:t>not</a:t>
            </a:r>
            <a:r>
              <a:rPr lang="en-US" dirty="0" smtClean="0"/>
              <a:t> match all individuals in an OWL ontology that have one or more values for a </a:t>
            </a:r>
            <a:r>
              <a:rPr lang="en-US" dirty="0" err="1" smtClean="0"/>
              <a:t>hasChild</a:t>
            </a:r>
            <a:r>
              <a:rPr lang="en-US" dirty="0" smtClean="0"/>
              <a:t> property.</a:t>
            </a:r>
          </a:p>
          <a:p>
            <a:pPr lvl="1"/>
            <a:r>
              <a:rPr lang="en-US" dirty="0" smtClean="0"/>
              <a:t>this rule may actually match individuals that have no values for the </a:t>
            </a:r>
            <a:r>
              <a:rPr lang="en-US" dirty="0" err="1" smtClean="0"/>
              <a:t>hasChild</a:t>
            </a:r>
            <a:r>
              <a:rPr lang="en-US" dirty="0" smtClean="0"/>
              <a:t> property in the current ontology but for which the existence of such values can be deduced from OWL axioms</a:t>
            </a:r>
          </a:p>
          <a:p>
            <a:endParaRPr lang="en-US" dirty="0" smtClean="0"/>
          </a:p>
          <a:p>
            <a:r>
              <a:rPr lang="en-US" dirty="0" smtClean="0"/>
              <a:t>Assert conclusions about individuals: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Parent(?x) -&gt;(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hasChild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&gt;= 1)(?x)   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Publication(?p) ^ (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hasAuthor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1)(?p) -&gt;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SingleAuthorPublication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(?p)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13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Does SWRL support the use of annotation values to refer to OWL entities?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OWL entities (classes, properties, and individuals) are referred to directly in rules using their underlying OWL name (</a:t>
            </a:r>
            <a:r>
              <a:rPr lang="en-US" dirty="0" err="1" smtClean="0"/>
              <a:t>rdf:ID</a:t>
            </a:r>
            <a:r>
              <a:rPr lang="en-US" dirty="0" smtClean="0"/>
              <a:t> or </a:t>
            </a:r>
            <a:r>
              <a:rPr lang="en-US" dirty="0" err="1" smtClean="0"/>
              <a:t>rdf:About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We could use values of properties (e.g. </a:t>
            </a:r>
            <a:r>
              <a:rPr lang="en-US" dirty="0" err="1" smtClean="0"/>
              <a:t>rdfs:label</a:t>
            </a:r>
            <a:r>
              <a:rPr lang="en-US" dirty="0" smtClean="0"/>
              <a:t>)  instead, which contain a user-friendly name. </a:t>
            </a:r>
          </a:p>
          <a:p>
            <a:r>
              <a:rPr lang="en-US" dirty="0" smtClean="0"/>
              <a:t>These annotation values can be used in rules by enclosing them in single quotes.  </a:t>
            </a:r>
          </a:p>
          <a:p>
            <a:endParaRPr lang="en-US" dirty="0" smtClean="0"/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Driver(?d)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hasAge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(?d, ?age)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swrlb:greaterThan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(?age, 25) -&gt;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isInsurable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(?d, true)  </a:t>
            </a:r>
          </a:p>
          <a:p>
            <a:pPr>
              <a:buNone/>
            </a:pPr>
            <a:r>
              <a:rPr lang="en-US" dirty="0" smtClean="0"/>
              <a:t>	The class Driver has a selected annotation property value of 'a Driver'. The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'a Driver'(?d)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hasAge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(?d, ?age) ...   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The approach is the same when referring to both properties and individuals using annotation values.   </a:t>
            </a:r>
          </a:p>
          <a:p>
            <a:endParaRPr lang="en-US" dirty="0" smtClean="0"/>
          </a:p>
          <a:p>
            <a:r>
              <a:rPr lang="en-US" dirty="0" smtClean="0"/>
              <a:t>Annotation values, used in rules, should be made unique.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14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Overview 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SWRL adopt the Open World Assumption from </a:t>
            </a:r>
            <a:r>
              <a:rPr lang="en-US" dirty="0" smtClean="0"/>
              <a:t>OWL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SWRL does not support </a:t>
            </a:r>
            <a:r>
              <a:rPr lang="en-US" dirty="0" err="1" smtClean="0"/>
              <a:t>Nonmonotonic</a:t>
            </a:r>
            <a:r>
              <a:rPr lang="en-US" dirty="0" smtClean="0"/>
              <a:t> Inference</a:t>
            </a:r>
          </a:p>
          <a:p>
            <a:pPr lvl="1"/>
            <a:r>
              <a:rPr lang="en-US" dirty="0" smtClean="0"/>
              <a:t>does </a:t>
            </a:r>
            <a:r>
              <a:rPr lang="en-US" i="1" dirty="0" smtClean="0"/>
              <a:t>not</a:t>
            </a:r>
            <a:r>
              <a:rPr lang="en-US" dirty="0" smtClean="0"/>
              <a:t> change the existing value for OWL entity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SWRL does not support negated atoms or negation as failure</a:t>
            </a:r>
          </a:p>
          <a:p>
            <a:endParaRPr lang="en-US" dirty="0" smtClean="0"/>
          </a:p>
          <a:p>
            <a:r>
              <a:rPr lang="en-US" dirty="0" smtClean="0"/>
              <a:t>Classical negation is possible in SWRL with the use of </a:t>
            </a:r>
            <a:r>
              <a:rPr lang="en-US" b="1" dirty="0" err="1" smtClean="0"/>
              <a:t>owl:complementOf</a:t>
            </a:r>
            <a:r>
              <a:rPr lang="en-US" dirty="0" smtClean="0"/>
              <a:t> class descriptions in rules, or by concluding </a:t>
            </a:r>
            <a:r>
              <a:rPr lang="en-US" dirty="0" err="1" smtClean="0"/>
              <a:t>disjoinment</a:t>
            </a:r>
            <a:r>
              <a:rPr lang="en-US" dirty="0" smtClean="0"/>
              <a:t> by rules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(not Person)(?x) -&gt;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NonHuman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(?x)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SWRL does not support disjunctions of Atoms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A(?x) ∨ B(?y) -&gt; C(?x)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C(?x) -&gt; A(?x) ∨ B(?x)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(A ∪ B)(?x) -&gt; C(?x)        </a:t>
            </a:r>
            <a:r>
              <a:rPr lang="en-US" dirty="0" smtClean="0"/>
              <a:t>Correct – </a:t>
            </a:r>
            <a:r>
              <a:rPr lang="en-US" dirty="0" err="1" smtClean="0"/>
              <a:t>owl:unionOf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15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SWRL does not support OWL Full directly</a:t>
            </a:r>
          </a:p>
          <a:p>
            <a:r>
              <a:rPr lang="en-US" dirty="0" smtClean="0"/>
              <a:t>SWRL does not support RDF or RDFS</a:t>
            </a:r>
          </a:p>
          <a:p>
            <a:r>
              <a:rPr lang="en-US" dirty="0" smtClean="0"/>
              <a:t>Stay within OWL if possible and only use SWRL when its additional expressive power is required</a:t>
            </a:r>
          </a:p>
          <a:p>
            <a:endParaRPr lang="en-US" dirty="0" smtClean="0"/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16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OWL/SWRL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495800" cy="4800600"/>
          </a:xfrm>
        </p:spPr>
        <p:txBody>
          <a:bodyPr>
            <a:normAutofit fontScale="40000" lnSpcReduction="20000"/>
          </a:bodyPr>
          <a:lstStyle/>
          <a:p>
            <a:r>
              <a:rPr lang="en-US" b="1" i="1" dirty="0" smtClean="0"/>
              <a:t>Human Readable Syntax</a:t>
            </a:r>
            <a:endParaRPr lang="en-US" b="1" dirty="0" smtClean="0"/>
          </a:p>
          <a:p>
            <a:pPr>
              <a:buNone/>
            </a:pPr>
            <a:r>
              <a:rPr lang="en-US" dirty="0" err="1" smtClean="0"/>
              <a:t>hasParent</a:t>
            </a:r>
            <a:r>
              <a:rPr lang="en-US" dirty="0" smtClean="0"/>
              <a:t>(?x1,?x2) ∧ </a:t>
            </a:r>
            <a:r>
              <a:rPr lang="en-US" dirty="0" err="1" smtClean="0"/>
              <a:t>hasBrother</a:t>
            </a:r>
            <a:r>
              <a:rPr lang="en-US" dirty="0" smtClean="0"/>
              <a:t>(?x2,?x3) ⇒ </a:t>
            </a:r>
            <a:r>
              <a:rPr lang="en-US" dirty="0" err="1" smtClean="0"/>
              <a:t>hasUncle</a:t>
            </a:r>
            <a:r>
              <a:rPr lang="en-US" dirty="0" smtClean="0"/>
              <a:t>(?x1,?x3)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i="1" dirty="0" smtClean="0"/>
              <a:t>XML Concrete Syntax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ruleml:imp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ruleml:_rlab</a:t>
            </a:r>
            <a:r>
              <a:rPr lang="en-US" dirty="0" smtClean="0"/>
              <a:t> </a:t>
            </a:r>
            <a:r>
              <a:rPr lang="en-US" dirty="0" err="1" smtClean="0"/>
              <a:t>ruleml:href</a:t>
            </a:r>
            <a:r>
              <a:rPr lang="en-US" dirty="0" smtClean="0"/>
              <a:t>="#example1"/&gt;  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ruleml:_body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swrlx:individualPropertyAtom</a:t>
            </a:r>
            <a:r>
              <a:rPr lang="en-US" dirty="0" smtClean="0"/>
              <a:t>  </a:t>
            </a:r>
            <a:r>
              <a:rPr lang="en-US" dirty="0" err="1" smtClean="0"/>
              <a:t>swrlx:property</a:t>
            </a:r>
            <a:r>
              <a:rPr lang="en-US" dirty="0" smtClean="0"/>
              <a:t>="</a:t>
            </a:r>
            <a:r>
              <a:rPr lang="en-US" dirty="0" err="1" smtClean="0"/>
              <a:t>hasParent</a:t>
            </a:r>
            <a:r>
              <a:rPr lang="en-US" dirty="0" smtClean="0"/>
              <a:t>"&gt; 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dirty="0" err="1" smtClean="0"/>
              <a:t>ruleml:var</a:t>
            </a:r>
            <a:r>
              <a:rPr lang="en-US" dirty="0" smtClean="0"/>
              <a:t>&gt;x1&lt;/</a:t>
            </a:r>
            <a:r>
              <a:rPr lang="en-US" dirty="0" err="1" smtClean="0"/>
              <a:t>ruleml:var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dirty="0" err="1" smtClean="0"/>
              <a:t>ruleml:var</a:t>
            </a:r>
            <a:r>
              <a:rPr lang="en-US" dirty="0" smtClean="0"/>
              <a:t>&gt;x2&lt;/</a:t>
            </a:r>
            <a:r>
              <a:rPr lang="en-US" dirty="0" err="1" smtClean="0"/>
              <a:t>ruleml:var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err="1" smtClean="0"/>
              <a:t>swrlx:individualPropertyAtom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swrlx:individualPropertyAtom</a:t>
            </a:r>
            <a:r>
              <a:rPr lang="en-US" dirty="0" smtClean="0"/>
              <a:t> </a:t>
            </a:r>
            <a:r>
              <a:rPr lang="en-US" dirty="0" err="1" smtClean="0"/>
              <a:t>swrlx:property</a:t>
            </a:r>
            <a:r>
              <a:rPr lang="en-US" dirty="0" smtClean="0"/>
              <a:t>="</a:t>
            </a:r>
            <a:r>
              <a:rPr lang="en-US" dirty="0" err="1" smtClean="0"/>
              <a:t>hasBrother</a:t>
            </a:r>
            <a:r>
              <a:rPr lang="en-US" dirty="0" smtClean="0"/>
              <a:t>"&gt;</a:t>
            </a:r>
          </a:p>
          <a:p>
            <a:pPr>
              <a:buNone/>
            </a:pPr>
            <a:r>
              <a:rPr lang="en-US" dirty="0" smtClean="0"/>
              <a:t> 	&lt;</a:t>
            </a:r>
            <a:r>
              <a:rPr lang="en-US" dirty="0" err="1" smtClean="0"/>
              <a:t>ruleml:var</a:t>
            </a:r>
            <a:r>
              <a:rPr lang="en-US" dirty="0" smtClean="0"/>
              <a:t>&gt;x2&lt;/</a:t>
            </a:r>
            <a:r>
              <a:rPr lang="en-US" dirty="0" err="1" smtClean="0"/>
              <a:t>ruleml:var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dirty="0" err="1" smtClean="0"/>
              <a:t>ruleml:var</a:t>
            </a:r>
            <a:r>
              <a:rPr lang="en-US" dirty="0" smtClean="0"/>
              <a:t>&gt;x3&lt;/</a:t>
            </a:r>
            <a:r>
              <a:rPr lang="en-US" dirty="0" err="1" smtClean="0"/>
              <a:t>ruleml:var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err="1" smtClean="0"/>
              <a:t>swrlx:individualPropertyAtom</a:t>
            </a:r>
            <a:r>
              <a:rPr lang="en-US" dirty="0" smtClean="0"/>
              <a:t>&gt; &lt;/</a:t>
            </a:r>
            <a:r>
              <a:rPr lang="en-US" dirty="0" err="1" smtClean="0"/>
              <a:t>ruleml:_body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ruleml:_head</a:t>
            </a:r>
            <a:r>
              <a:rPr lang="en-US" dirty="0" smtClean="0"/>
              <a:t>&gt; &lt;</a:t>
            </a:r>
            <a:r>
              <a:rPr lang="en-US" dirty="0" err="1" smtClean="0"/>
              <a:t>swrlx:individualPropertyAtom</a:t>
            </a:r>
            <a:r>
              <a:rPr lang="en-US" dirty="0" smtClean="0"/>
              <a:t> </a:t>
            </a:r>
            <a:r>
              <a:rPr lang="en-US" dirty="0" err="1" smtClean="0"/>
              <a:t>swrlx:property</a:t>
            </a:r>
            <a:r>
              <a:rPr lang="en-US" dirty="0" smtClean="0"/>
              <a:t>="</a:t>
            </a:r>
            <a:r>
              <a:rPr lang="en-US" dirty="0" err="1" smtClean="0"/>
              <a:t>hasUncle</a:t>
            </a:r>
            <a:r>
              <a:rPr lang="en-US" dirty="0" smtClean="0"/>
              <a:t>"&gt; 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dirty="0" err="1" smtClean="0"/>
              <a:t>ruleml:var</a:t>
            </a:r>
            <a:r>
              <a:rPr lang="en-US" dirty="0" smtClean="0"/>
              <a:t>&gt;x1&lt;/</a:t>
            </a:r>
            <a:r>
              <a:rPr lang="en-US" dirty="0" err="1" smtClean="0"/>
              <a:t>ruleml:var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dirty="0" err="1" smtClean="0"/>
              <a:t>ruleml:var</a:t>
            </a:r>
            <a:r>
              <a:rPr lang="en-US" dirty="0" smtClean="0"/>
              <a:t>&gt;x3&lt;/</a:t>
            </a:r>
            <a:r>
              <a:rPr lang="en-US" dirty="0" err="1" smtClean="0"/>
              <a:t>ruleml:var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err="1" smtClean="0"/>
              <a:t>swrlx:individualPropertyAtom</a:t>
            </a:r>
            <a:r>
              <a:rPr lang="en-US" dirty="0" smtClean="0"/>
              <a:t>&gt; &lt;/</a:t>
            </a:r>
            <a:r>
              <a:rPr lang="en-US" dirty="0" err="1" smtClean="0"/>
              <a:t>ruleml:_head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err="1" smtClean="0"/>
              <a:t>ruleml:imp</a:t>
            </a:r>
            <a:r>
              <a:rPr lang="en-US" dirty="0" smtClean="0"/>
              <a:t>&gt;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직사각형 28"/>
          <p:cNvSpPr/>
          <p:nvPr/>
        </p:nvSpPr>
        <p:spPr>
          <a:xfrm>
            <a:off x="4850188" y="4019550"/>
            <a:ext cx="3500437" cy="2160588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ko-KR" alt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7" name="직사각형 29"/>
          <p:cNvSpPr/>
          <p:nvPr/>
        </p:nvSpPr>
        <p:spPr>
          <a:xfrm>
            <a:off x="5645525" y="4876800"/>
            <a:ext cx="2490788" cy="671513"/>
          </a:xfrm>
          <a:prstGeom prst="rect">
            <a:avLst/>
          </a:prstGeom>
          <a:solidFill>
            <a:srgbClr val="438086">
              <a:lumMod val="20000"/>
              <a:lumOff val="80000"/>
            </a:srgbClr>
          </a:solidFill>
          <a:ln w="19050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eorgia"/>
                <a:ea typeface="맑은 고딕"/>
                <a:cs typeface="+mn-cs"/>
              </a:rPr>
              <a:t>Ontology Base (OWL)</a:t>
            </a:r>
            <a:endParaRPr kumimoji="0" lang="ko-KR" alt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8" name="직사각형 30"/>
          <p:cNvSpPr/>
          <p:nvPr/>
        </p:nvSpPr>
        <p:spPr>
          <a:xfrm>
            <a:off x="5732572" y="5166132"/>
            <a:ext cx="634851" cy="276999"/>
          </a:xfrm>
          <a:prstGeom prst="rect">
            <a:avLst/>
          </a:prstGeom>
          <a:solidFill>
            <a:srgbClr val="438086">
              <a:lumMod val="75000"/>
            </a:srgbClr>
          </a:solidFill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lang="en-US" altLang="ko-KR" sz="1200" kern="0" dirty="0" smtClean="0">
                <a:solidFill>
                  <a:sysClr val="window" lastClr="FFFFFF"/>
                </a:solidFill>
                <a:latin typeface="Georgia"/>
                <a:ea typeface="맑은 고딕"/>
              </a:rPr>
              <a:t>Class</a:t>
            </a:r>
            <a:endParaRPr kumimoji="0" lang="ko-KR" alt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9" name="직사각형 31"/>
          <p:cNvSpPr/>
          <p:nvPr/>
        </p:nvSpPr>
        <p:spPr>
          <a:xfrm>
            <a:off x="6439432" y="5160963"/>
            <a:ext cx="943346" cy="287337"/>
          </a:xfrm>
          <a:prstGeom prst="rect">
            <a:avLst/>
          </a:prstGeom>
          <a:solidFill>
            <a:srgbClr val="438086">
              <a:lumMod val="75000"/>
            </a:srgbClr>
          </a:solidFill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lang="en-US" altLang="ko-KR" sz="1200" kern="0" dirty="0" smtClean="0">
                <a:solidFill>
                  <a:sysClr val="window" lastClr="FFFFFF"/>
                </a:solidFill>
                <a:latin typeface="Georgia"/>
                <a:ea typeface="맑은 고딕"/>
              </a:rPr>
              <a:t>Individual</a:t>
            </a:r>
            <a:endParaRPr kumimoji="0" lang="ko-KR" alt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10" name="직사각형 32"/>
          <p:cNvSpPr/>
          <p:nvPr/>
        </p:nvSpPr>
        <p:spPr>
          <a:xfrm>
            <a:off x="5645525" y="4133850"/>
            <a:ext cx="2490788" cy="671513"/>
          </a:xfrm>
          <a:prstGeom prst="rect">
            <a:avLst/>
          </a:prstGeom>
          <a:solidFill>
            <a:srgbClr val="438086">
              <a:lumMod val="20000"/>
              <a:lumOff val="80000"/>
            </a:srgbClr>
          </a:solidFill>
          <a:ln w="19050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eorgia"/>
                <a:ea typeface="맑은 고딕"/>
                <a:cs typeface="+mn-cs"/>
              </a:rPr>
              <a:t>Rule Base (SWRL)</a:t>
            </a:r>
            <a:endParaRPr kumimoji="0" lang="ko-KR" alt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11" name="직사각형 34"/>
          <p:cNvSpPr/>
          <p:nvPr/>
        </p:nvSpPr>
        <p:spPr>
          <a:xfrm>
            <a:off x="5799513" y="4416425"/>
            <a:ext cx="2130425" cy="288925"/>
          </a:xfrm>
          <a:prstGeom prst="rect">
            <a:avLst/>
          </a:prstGeom>
          <a:solidFill>
            <a:srgbClr val="438086">
              <a:lumMod val="75000"/>
            </a:srgbClr>
          </a:solidFill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lang="en-US" altLang="ko-KR" sz="1200" kern="0" dirty="0" smtClean="0">
                <a:solidFill>
                  <a:sysClr val="window" lastClr="FFFFFF"/>
                </a:solidFill>
                <a:latin typeface="Georgia"/>
                <a:ea typeface="맑은 고딕"/>
              </a:rPr>
              <a:t>Rules</a:t>
            </a:r>
            <a:endParaRPr kumimoji="0" lang="ko-KR" alt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12" name="TextBox 28"/>
          <p:cNvSpPr txBox="1">
            <a:spLocks noChangeArrowheads="1"/>
          </p:cNvSpPr>
          <p:nvPr/>
        </p:nvSpPr>
        <p:spPr bwMode="auto">
          <a:xfrm>
            <a:off x="4921625" y="5019675"/>
            <a:ext cx="663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en-US" altLang="ko-KR" sz="1200" b="1" dirty="0">
                <a:latin typeface="+mn-lt"/>
                <a:cs typeface="Times New Roman" pitchFamily="18" charset="0"/>
              </a:rPr>
              <a:t>Protégé</a:t>
            </a:r>
            <a:endParaRPr lang="ko-KR" altLang="en-US" sz="1200" b="1" dirty="0">
              <a:latin typeface="+mn-lt"/>
              <a:cs typeface="Times New Roman" pitchFamily="18" charset="0"/>
            </a:endParaRPr>
          </a:p>
        </p:txBody>
      </p:sp>
      <p:sp>
        <p:nvSpPr>
          <p:cNvPr id="13" name="직사각형 36"/>
          <p:cNvSpPr/>
          <p:nvPr/>
        </p:nvSpPr>
        <p:spPr>
          <a:xfrm>
            <a:off x="4850188" y="1447800"/>
            <a:ext cx="3500437" cy="148907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ko-KR" alt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14" name="TextBox 30"/>
          <p:cNvSpPr txBox="1">
            <a:spLocks noChangeArrowheads="1"/>
          </p:cNvSpPr>
          <p:nvPr/>
        </p:nvSpPr>
        <p:spPr bwMode="auto">
          <a:xfrm>
            <a:off x="4993063" y="1936750"/>
            <a:ext cx="5715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buFont typeface="Wingdings 2" pitchFamily="18" charset="2"/>
              <a:buNone/>
              <a:defRPr/>
            </a:pPr>
            <a:r>
              <a:rPr lang="en-US" altLang="ko-KR" sz="1200" b="1" dirty="0">
                <a:latin typeface="+mn-lt"/>
                <a:cs typeface="Times New Roman" pitchFamily="18" charset="0"/>
              </a:rPr>
              <a:t>Jess Rule Engine</a:t>
            </a:r>
            <a:endParaRPr lang="ko-KR" altLang="en-US" sz="1200" b="1" dirty="0">
              <a:latin typeface="+mn-lt"/>
              <a:cs typeface="Times New Roman" pitchFamily="18" charset="0"/>
            </a:endParaRPr>
          </a:p>
        </p:txBody>
      </p:sp>
      <p:sp>
        <p:nvSpPr>
          <p:cNvPr id="15" name="직사각형 38"/>
          <p:cNvSpPr/>
          <p:nvPr/>
        </p:nvSpPr>
        <p:spPr>
          <a:xfrm>
            <a:off x="5645525" y="2305050"/>
            <a:ext cx="2490788" cy="498475"/>
          </a:xfrm>
          <a:prstGeom prst="rect">
            <a:avLst/>
          </a:prstGeom>
          <a:solidFill>
            <a:srgbClr val="438086">
              <a:lumMod val="20000"/>
              <a:lumOff val="80000"/>
            </a:srgbClr>
          </a:solidFill>
          <a:ln w="19050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ko-KR" alt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16" name="직사각형 39"/>
          <p:cNvSpPr/>
          <p:nvPr/>
        </p:nvSpPr>
        <p:spPr>
          <a:xfrm>
            <a:off x="5799513" y="2425700"/>
            <a:ext cx="1008062" cy="287338"/>
          </a:xfrm>
          <a:prstGeom prst="rect">
            <a:avLst/>
          </a:prstGeom>
          <a:solidFill>
            <a:srgbClr val="438086">
              <a:lumMod val="75000"/>
            </a:srgbClr>
          </a:solidFill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eorgia"/>
                <a:ea typeface="맑은 고딕"/>
                <a:cs typeface="+mn-cs"/>
              </a:rPr>
              <a:t>Rules</a:t>
            </a:r>
            <a:endParaRPr kumimoji="0" lang="ko-KR" alt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17" name="직사각형 40"/>
          <p:cNvSpPr/>
          <p:nvPr/>
        </p:nvSpPr>
        <p:spPr>
          <a:xfrm>
            <a:off x="6945688" y="2425700"/>
            <a:ext cx="1008062" cy="287338"/>
          </a:xfrm>
          <a:prstGeom prst="rect">
            <a:avLst/>
          </a:prstGeom>
          <a:solidFill>
            <a:srgbClr val="438086">
              <a:lumMod val="75000"/>
            </a:srgbClr>
          </a:solidFill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eorgia"/>
                <a:ea typeface="맑은 고딕"/>
                <a:cs typeface="+mn-cs"/>
              </a:rPr>
              <a:t>Facts</a:t>
            </a:r>
            <a:endParaRPr kumimoji="0" lang="ko-KR" alt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18" name="직사각형 41"/>
          <p:cNvSpPr/>
          <p:nvPr/>
        </p:nvSpPr>
        <p:spPr>
          <a:xfrm>
            <a:off x="5645525" y="1549400"/>
            <a:ext cx="2490788" cy="684213"/>
          </a:xfrm>
          <a:prstGeom prst="rect">
            <a:avLst/>
          </a:prstGeom>
          <a:solidFill>
            <a:srgbClr val="438086">
              <a:lumMod val="20000"/>
              <a:lumOff val="80000"/>
            </a:srgbClr>
          </a:solidFill>
          <a:ln w="19050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eorgia"/>
                <a:ea typeface="맑은 고딕"/>
                <a:cs typeface="+mn-cs"/>
              </a:rPr>
              <a:t>Reasoning (</a:t>
            </a:r>
            <a:r>
              <a:rPr kumimoji="0" lang="en-US" altLang="ko-KR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eorgia"/>
                <a:ea typeface="맑은 고딕"/>
                <a:cs typeface="+mn-cs"/>
              </a:rPr>
              <a:t>Fwd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eorgia"/>
                <a:ea typeface="맑은 고딕"/>
                <a:cs typeface="+mn-cs"/>
              </a:rPr>
              <a:t> Chaining)</a:t>
            </a:r>
            <a:endParaRPr kumimoji="0" lang="ko-KR" alt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19" name="직사각형 42"/>
          <p:cNvSpPr/>
          <p:nvPr/>
        </p:nvSpPr>
        <p:spPr>
          <a:xfrm>
            <a:off x="5778875" y="1854200"/>
            <a:ext cx="2174875" cy="288925"/>
          </a:xfrm>
          <a:prstGeom prst="rect">
            <a:avLst/>
          </a:prstGeom>
          <a:solidFill>
            <a:srgbClr val="438086">
              <a:lumMod val="75000"/>
            </a:srgbClr>
          </a:solidFill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eorgia"/>
                <a:ea typeface="맑은 고딕"/>
                <a:cs typeface="+mn-cs"/>
              </a:rPr>
              <a:t>New Facts</a:t>
            </a:r>
            <a:endParaRPr kumimoji="0" lang="ko-KR" alt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cxnSp>
        <p:nvCxnSpPr>
          <p:cNvPr id="20" name="직선 화살표 연결선 43"/>
          <p:cNvCxnSpPr>
            <a:endCxn id="15" idx="2"/>
          </p:cNvCxnSpPr>
          <p:nvPr/>
        </p:nvCxnSpPr>
        <p:spPr>
          <a:xfrm rot="16200000" flipV="1">
            <a:off x="6305131" y="3388519"/>
            <a:ext cx="1173163" cy="3175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1" name="TextBox 46"/>
          <p:cNvSpPr txBox="1">
            <a:spLocks noChangeArrowheads="1"/>
          </p:cNvSpPr>
          <p:nvPr/>
        </p:nvSpPr>
        <p:spPr bwMode="auto">
          <a:xfrm>
            <a:off x="5778875" y="3287713"/>
            <a:ext cx="10937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Wingdings 2" pitchFamily="18" charset="2"/>
              <a:buNone/>
              <a:defRPr/>
            </a:pPr>
            <a:r>
              <a:rPr lang="en-US" altLang="ko-KR" sz="1200" b="1" dirty="0">
                <a:latin typeface="+mn-lt"/>
                <a:cs typeface="Times New Roman" pitchFamily="18" charset="0"/>
              </a:rPr>
              <a:t>Convert to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en-US" altLang="ko-KR" sz="1200" b="1" dirty="0">
                <a:latin typeface="+mn-lt"/>
                <a:cs typeface="Times New Roman" pitchFamily="18" charset="0"/>
              </a:rPr>
              <a:t>Jess Syntax</a:t>
            </a:r>
            <a:endParaRPr lang="ko-KR" altLang="en-US" sz="1200" b="1" dirty="0">
              <a:latin typeface="+mn-lt"/>
              <a:cs typeface="Times New Roman" pitchFamily="18" charset="0"/>
            </a:endParaRPr>
          </a:p>
        </p:txBody>
      </p:sp>
      <p:cxnSp>
        <p:nvCxnSpPr>
          <p:cNvPr id="22" name="꺾인 연결선 32"/>
          <p:cNvCxnSpPr>
            <a:stCxn id="19" idx="3"/>
            <a:endCxn id="6" idx="3"/>
          </p:cNvCxnSpPr>
          <p:nvPr/>
        </p:nvCxnSpPr>
        <p:spPr>
          <a:xfrm>
            <a:off x="7953750" y="1998663"/>
            <a:ext cx="396875" cy="3101975"/>
          </a:xfrm>
          <a:prstGeom prst="bentConnector3">
            <a:avLst>
              <a:gd name="adj1" fmla="val 1576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4" name="직사각형 47"/>
          <p:cNvSpPr/>
          <p:nvPr/>
        </p:nvSpPr>
        <p:spPr>
          <a:xfrm>
            <a:off x="5636000" y="5634038"/>
            <a:ext cx="2490788" cy="457200"/>
          </a:xfrm>
          <a:prstGeom prst="rect">
            <a:avLst/>
          </a:prstGeom>
          <a:solidFill>
            <a:srgbClr val="438086">
              <a:lumMod val="20000"/>
              <a:lumOff val="80000"/>
            </a:srgbClr>
          </a:solidFill>
          <a:ln w="19050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eorgia"/>
                <a:ea typeface="맑은 고딕"/>
                <a:cs typeface="+mn-cs"/>
              </a:rPr>
              <a:t>Reasoning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eorgia"/>
                <a:ea typeface="맑은 고딕"/>
                <a:cs typeface="+mn-cs"/>
              </a:rPr>
              <a:t>(Subsumption, Classification)</a:t>
            </a:r>
            <a:endParaRPr kumimoji="0" lang="ko-KR" alt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25" name="직사각형 48"/>
          <p:cNvSpPr/>
          <p:nvPr/>
        </p:nvSpPr>
        <p:spPr>
          <a:xfrm>
            <a:off x="7438399" y="5164784"/>
            <a:ext cx="634851" cy="276999"/>
          </a:xfrm>
          <a:prstGeom prst="rect">
            <a:avLst/>
          </a:prstGeom>
          <a:solidFill>
            <a:srgbClr val="438086">
              <a:lumMod val="75000"/>
            </a:srgbClr>
          </a:solidFill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lang="en-US" altLang="ko-KR" sz="1200" kern="0" noProof="0" dirty="0" smtClean="0">
                <a:solidFill>
                  <a:sysClr val="window" lastClr="FFFFFF"/>
                </a:solidFill>
                <a:latin typeface="Georgia"/>
                <a:ea typeface="맑은 고딕"/>
              </a:rPr>
              <a:t>Prop.</a:t>
            </a:r>
            <a:endParaRPr kumimoji="0" lang="ko-KR" alt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eorgia"/>
              <a:ea typeface="맑은 고딕"/>
              <a:cs typeface="+mn-cs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17</a:t>
            </a:fld>
            <a:r>
              <a:rPr lang="en-US" smtClean="0"/>
              <a:t>/20</a:t>
            </a:r>
            <a:endParaRPr lang="en-US" dirty="0"/>
          </a:p>
        </p:txBody>
      </p:sp>
      <p:sp>
        <p:nvSpPr>
          <p:cNvPr id="23" name="TextBox 49"/>
          <p:cNvSpPr txBox="1">
            <a:spLocks noChangeArrowheads="1"/>
          </p:cNvSpPr>
          <p:nvPr/>
        </p:nvSpPr>
        <p:spPr bwMode="auto">
          <a:xfrm>
            <a:off x="8236699" y="3460750"/>
            <a:ext cx="907301" cy="369332"/>
          </a:xfrm>
          <a:prstGeom prst="rect">
            <a:avLst/>
          </a:prstGeom>
          <a:solidFill>
            <a:sysClr val="window" lastClr="FFFFFF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cs typeface="Times New Roman" pitchFamily="18" charset="0"/>
              </a:rPr>
              <a:t>Convert to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cs typeface="Times New Roman" pitchFamily="18" charset="0"/>
              </a:rPr>
              <a:t>OWL Syntax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1" grpId="0"/>
      <p:bldP spid="24" grpId="0" animBg="1"/>
      <p:bldP spid="25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hlinkClick r:id="rId2"/>
              </a:rPr>
              <a:t>http://protege.cim3.net/cgi-bin/wiki.pl?SWRLLanguageFAQ#nid6ZK</a:t>
            </a:r>
            <a:r>
              <a:rPr lang="en-US" dirty="0" smtClean="0"/>
              <a:t>, </a:t>
            </a:r>
            <a:r>
              <a:rPr lang="en-US" b="1" dirty="0" err="1" smtClean="0"/>
              <a:t>SWRLLanguageFAQ</a:t>
            </a:r>
            <a:r>
              <a:rPr lang="en-US" b="1" dirty="0" smtClean="0"/>
              <a:t>,  </a:t>
            </a:r>
            <a:r>
              <a:rPr lang="en-US" dirty="0" smtClean="0"/>
              <a:t>June 2, 2011 – borrowed parts</a:t>
            </a:r>
          </a:p>
          <a:p>
            <a:endParaRPr lang="en-US" dirty="0" smtClean="0"/>
          </a:p>
          <a:p>
            <a:r>
              <a:rPr lang="en-US" altLang="ko-KR" dirty="0" smtClean="0"/>
              <a:t>Protégé – OWL – SWRL Tutorial,</a:t>
            </a:r>
            <a:r>
              <a:rPr kumimoji="1" lang="en-US" altLang="ko-KR" b="1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kumimoji="1" lang="en-US" altLang="ko-KR" b="1" dirty="0" err="1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>CELab</a:t>
            </a:r>
            <a:r>
              <a:rPr kumimoji="1" lang="en-US" altLang="ko-KR" b="1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kumimoji="1" lang="en-US" altLang="ko-KR" b="1" dirty="0" err="1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>IeSys</a:t>
            </a:r>
            <a:r>
              <a:rPr kumimoji="1" lang="en-US" altLang="ko-KR" b="1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>, KAIST, </a:t>
            </a:r>
            <a:r>
              <a:rPr kumimoji="1" lang="en-US" altLang="ko-KR" b="1" dirty="0" err="1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>Gyeongjune</a:t>
            </a:r>
            <a:r>
              <a:rPr kumimoji="1" lang="en-US" altLang="ko-KR" b="1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kumimoji="1" lang="en-US" altLang="ko-KR" b="1" dirty="0" err="1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>Hahm</a:t>
            </a:r>
            <a:r>
              <a:rPr kumimoji="1" lang="en-US" altLang="ko-KR" b="1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> – borrowed parts</a:t>
            </a:r>
          </a:p>
          <a:p>
            <a:endParaRPr kumimoji="1" lang="en-US" altLang="ko-KR" b="1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  <a:p>
            <a:r>
              <a:rPr lang="en-US" dirty="0" smtClean="0">
                <a:hlinkClick r:id="rId3"/>
              </a:rPr>
              <a:t>http://en.wikipedia.org/wiki/Semantic_Web_Rule_Language</a:t>
            </a:r>
            <a:r>
              <a:rPr lang="en-US" dirty="0" smtClean="0"/>
              <a:t> - borrowed parts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18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38400" y="2590800"/>
            <a:ext cx="38629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Questions?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19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SWRL?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What is SWRL?   </a:t>
            </a:r>
          </a:p>
          <a:p>
            <a:endParaRPr lang="en-US" b="1" dirty="0" smtClean="0"/>
          </a:p>
          <a:p>
            <a:r>
              <a:rPr lang="en-US" dirty="0" smtClean="0"/>
              <a:t>The Semantic Web Rule Language (SWRL) is an expressive OWL-based rule language.</a:t>
            </a:r>
          </a:p>
          <a:p>
            <a:endParaRPr lang="en-US" dirty="0" smtClean="0"/>
          </a:p>
          <a:p>
            <a:r>
              <a:rPr lang="en-US" dirty="0" smtClean="0"/>
              <a:t>Provide more powerful deductive reasoning capabilities than OWL alone. </a:t>
            </a:r>
          </a:p>
          <a:p>
            <a:endParaRPr lang="en-US" dirty="0" smtClean="0"/>
          </a:p>
          <a:p>
            <a:r>
              <a:rPr lang="en-US" dirty="0" smtClean="0"/>
              <a:t>SWRL is built on the same description logic foundation as OWL </a:t>
            </a:r>
          </a:p>
          <a:p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rovides similar strong formal guarantees when performing inference.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Marko </a:t>
            </a:r>
            <a:r>
              <a:rPr lang="en-US" dirty="0" err="1" smtClean="0"/>
              <a:t>Stupar</a:t>
            </a:r>
            <a:r>
              <a:rPr lang="en-US" dirty="0" smtClean="0"/>
              <a:t>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2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" y="297180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cap="all" dirty="0" smtClean="0">
                <a:ln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 for listening</a:t>
            </a:r>
            <a:endParaRPr lang="en-US" sz="4000" b="1" cap="all" dirty="0">
              <a:ln/>
              <a:solidFill>
                <a:schemeClr val="accent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20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SWRL rule </a:t>
            </a:r>
            <a:r>
              <a:rPr lang="en-US" dirty="0" smtClean="0"/>
              <a:t>contains an antecedent part(</a:t>
            </a:r>
            <a:r>
              <a:rPr lang="en-US" i="1" dirty="0" smtClean="0"/>
              <a:t>body)</a:t>
            </a:r>
            <a:r>
              <a:rPr lang="en-US" dirty="0" smtClean="0"/>
              <a:t>, and a consequent (</a:t>
            </a:r>
            <a:r>
              <a:rPr lang="en-US" i="1" dirty="0" smtClean="0"/>
              <a:t>head)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Both the body and head consist of positive conjunctions of </a:t>
            </a:r>
            <a:r>
              <a:rPr lang="en-US" i="1" dirty="0" smtClean="0"/>
              <a:t>atoms</a:t>
            </a:r>
            <a:r>
              <a:rPr lang="en-US" dirty="0" smtClean="0"/>
              <a:t>:   </a:t>
            </a:r>
          </a:p>
          <a:p>
            <a:endParaRPr lang="en-US" i="1" dirty="0" smtClean="0"/>
          </a:p>
          <a:p>
            <a:pPr>
              <a:buNone/>
            </a:pPr>
            <a:r>
              <a:rPr lang="en-US" dirty="0" smtClean="0"/>
              <a:t>  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 </a:t>
            </a:r>
            <a:r>
              <a:rPr lang="en-US" b="1" dirty="0" smtClean="0"/>
              <a:t>atom</a:t>
            </a:r>
            <a:r>
              <a:rPr lang="en-US" dirty="0" smtClean="0"/>
              <a:t> is an expression of the form:   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b="1" i="1" dirty="0" smtClean="0"/>
              <a:t>P</a:t>
            </a:r>
            <a:r>
              <a:rPr lang="en-US" dirty="0" smtClean="0"/>
              <a:t> is a predicate symbol (OWL classes, properties or data types)</a:t>
            </a:r>
          </a:p>
          <a:p>
            <a:r>
              <a:rPr lang="en-US" b="1" i="1" dirty="0" smtClean="0"/>
              <a:t>arg1</a:t>
            </a:r>
            <a:r>
              <a:rPr lang="en-US" b="1" dirty="0" smtClean="0"/>
              <a:t>, </a:t>
            </a:r>
            <a:r>
              <a:rPr lang="en-US" b="1" i="1" dirty="0" smtClean="0"/>
              <a:t>arg2</a:t>
            </a:r>
            <a:r>
              <a:rPr lang="en-US" b="1" dirty="0" smtClean="0"/>
              <a:t>, ..., </a:t>
            </a:r>
            <a:r>
              <a:rPr lang="en-US" b="1" i="1" dirty="0" err="1" smtClean="0"/>
              <a:t>argn</a:t>
            </a:r>
            <a:r>
              <a:rPr lang="en-US" b="1" dirty="0" smtClean="0"/>
              <a:t>  </a:t>
            </a:r>
            <a:r>
              <a:rPr lang="en-US" dirty="0" smtClean="0"/>
              <a:t>- arguments of the expression.(OWL individuals or data values, or variables referring to them )  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does a SWRL Rule look like?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286000"/>
            <a:ext cx="64139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i="1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 ^ Atom …   -&gt;   Atom ^ Atom ….</a:t>
            </a:r>
            <a:endParaRPr lang="en-US" sz="3200" b="1" dirty="0">
              <a:ln w="1905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400" y="3048000"/>
            <a:ext cx="117750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400" cap="all" spc="0" dirty="0" smtClean="0">
                <a:ln/>
                <a:solidFill>
                  <a:schemeClr val="accent1"/>
                </a:solidFill>
                <a:effectLst>
                  <a:reflection blurRad="10000" stA="55000" endPos="48000" dist="500" dir="5400000" sy="-100000" algn="bl" rotWithShape="0"/>
                </a:effectLst>
              </a:rPr>
              <a:t>antecedent</a:t>
            </a:r>
            <a:endParaRPr lang="en-US" sz="1400" cap="all" spc="0" dirty="0">
              <a:ln/>
              <a:solidFill>
                <a:schemeClr val="accent1"/>
              </a:solidFill>
              <a:effectLst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3048000"/>
            <a:ext cx="122379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400" b="1" cap="all" spc="0" dirty="0" smtClean="0">
                <a:ln/>
                <a:solidFill>
                  <a:schemeClr val="accent1"/>
                </a:solidFill>
                <a:effectLst>
                  <a:reflection blurRad="10000" stA="55000" endPos="48000" dist="500" dir="5400000" sy="-100000" algn="bl" rotWithShape="0"/>
                </a:effectLst>
              </a:rPr>
              <a:t>consequent</a:t>
            </a:r>
            <a:endParaRPr lang="en-US" sz="1400" b="1" cap="all" spc="0" dirty="0">
              <a:ln/>
              <a:solidFill>
                <a:schemeClr val="accent1"/>
              </a:solidFill>
              <a:effectLst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4114800"/>
            <a:ext cx="381707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i="1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p(arg1, arg2,…, </a:t>
            </a:r>
            <a:r>
              <a:rPr lang="en-US" sz="3200" b="1" i="1" dirty="0" err="1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argn</a:t>
            </a:r>
            <a:r>
              <a:rPr lang="en-US" sz="3200" b="1" i="1" dirty="0" smtClean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200" b="1" dirty="0">
              <a:ln w="1905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Left Brace 12"/>
          <p:cNvSpPr/>
          <p:nvPr/>
        </p:nvSpPr>
        <p:spPr>
          <a:xfrm rot="16200000">
            <a:off x="2171700" y="1562100"/>
            <a:ext cx="152400" cy="2667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5600700" y="1562100"/>
            <a:ext cx="152400" cy="2667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3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9" grpId="0"/>
      <p:bldP spid="11" grpId="0"/>
      <p:bldP spid="12" grpId="0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How many Atom types are provided by SWRL?   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SWRL provides seven types of atoms:    </a:t>
            </a:r>
          </a:p>
          <a:p>
            <a:pPr lvl="1"/>
            <a:r>
              <a:rPr lang="en-US" dirty="0" smtClean="0"/>
              <a:t>Class Atoms    </a:t>
            </a:r>
            <a:r>
              <a:rPr kumimoji="1" lang="en-US" altLang="ko-KR" i="1" dirty="0" err="1" smtClean="0">
                <a:solidFill>
                  <a:srgbClr val="2A4C41"/>
                </a:solidFill>
                <a:latin typeface="Arial" pitchFamily="34" charset="0"/>
                <a:ea typeface="굴림" pitchFamily="50" charset="-127"/>
              </a:rPr>
              <a:t>owl:Class</a:t>
            </a:r>
            <a:endParaRPr lang="en-US" dirty="0" smtClean="0"/>
          </a:p>
          <a:p>
            <a:pPr lvl="1"/>
            <a:r>
              <a:rPr lang="en-US" dirty="0" smtClean="0"/>
              <a:t>Individual Property atoms   </a:t>
            </a:r>
            <a:r>
              <a:rPr kumimoji="1" lang="en-US" altLang="ko-KR" i="1" dirty="0" smtClean="0">
                <a:solidFill>
                  <a:srgbClr val="2A4C41"/>
                </a:solidFill>
                <a:latin typeface="Arial" pitchFamily="34" charset="0"/>
                <a:ea typeface="굴림" pitchFamily="50" charset="-127"/>
              </a:rPr>
              <a:t> </a:t>
            </a:r>
            <a:r>
              <a:rPr kumimoji="1" lang="en-US" altLang="ko-KR" i="1" dirty="0" err="1" smtClean="0">
                <a:solidFill>
                  <a:srgbClr val="2A4C41"/>
                </a:solidFill>
                <a:latin typeface="Arial" pitchFamily="34" charset="0"/>
                <a:ea typeface="굴림" pitchFamily="50" charset="-127"/>
              </a:rPr>
              <a:t>owl:ObjectProperty</a:t>
            </a:r>
            <a:endParaRPr lang="en-US" dirty="0" smtClean="0"/>
          </a:p>
          <a:p>
            <a:pPr lvl="1"/>
            <a:r>
              <a:rPr lang="en-US" dirty="0" smtClean="0"/>
              <a:t>Data Valued Property atoms    </a:t>
            </a:r>
            <a:r>
              <a:rPr kumimoji="1" lang="en-US" altLang="ko-KR" i="1" dirty="0" err="1" smtClean="0">
                <a:solidFill>
                  <a:srgbClr val="2A4C41"/>
                </a:solidFill>
                <a:latin typeface="Arial" pitchFamily="34" charset="0"/>
                <a:ea typeface="굴림" pitchFamily="50" charset="-127"/>
              </a:rPr>
              <a:t>owl:DatatypeProperty</a:t>
            </a:r>
            <a:endParaRPr lang="en-US" dirty="0" smtClean="0"/>
          </a:p>
          <a:p>
            <a:pPr lvl="1"/>
            <a:r>
              <a:rPr lang="en-US" dirty="0" smtClean="0"/>
              <a:t>Different Individuals atoms   </a:t>
            </a:r>
          </a:p>
          <a:p>
            <a:pPr lvl="1"/>
            <a:r>
              <a:rPr lang="en-US" dirty="0" smtClean="0"/>
              <a:t>Same Individual atoms   </a:t>
            </a:r>
          </a:p>
          <a:p>
            <a:pPr lvl="1"/>
            <a:r>
              <a:rPr lang="en-US" dirty="0" smtClean="0"/>
              <a:t>Built-in atoms    </a:t>
            </a:r>
          </a:p>
          <a:p>
            <a:pPr lvl="1"/>
            <a:r>
              <a:rPr lang="en-US" dirty="0" smtClean="0"/>
              <a:t>Data Range atoms   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4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a Class atom?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 class atom consists of an </a:t>
            </a:r>
            <a:r>
              <a:rPr lang="en-US" b="1" dirty="0" smtClean="0"/>
              <a:t>OWL named class </a:t>
            </a:r>
            <a:r>
              <a:rPr lang="en-US" dirty="0" smtClean="0"/>
              <a:t>or </a:t>
            </a:r>
            <a:r>
              <a:rPr lang="en-US" b="1" dirty="0" smtClean="0"/>
              <a:t>class expression </a:t>
            </a:r>
            <a:r>
              <a:rPr lang="en-US" dirty="0" smtClean="0"/>
              <a:t>and a single argument representing an OWL individual. </a:t>
            </a:r>
          </a:p>
          <a:p>
            <a:endParaRPr lang="en-US" dirty="0" smtClean="0"/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Person(?p)   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Man(Fred) </a:t>
            </a:r>
            <a:r>
              <a:rPr lang="en-US" b="1" dirty="0" smtClean="0"/>
              <a:t> 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Person and Man - OWL named classes</a:t>
            </a:r>
          </a:p>
          <a:p>
            <a:pPr lvl="1"/>
            <a:r>
              <a:rPr lang="en-US" dirty="0" smtClean="0"/>
              <a:t>?p - variable representing an OWL individual</a:t>
            </a:r>
          </a:p>
          <a:p>
            <a:pPr lvl="1"/>
            <a:r>
              <a:rPr lang="en-US" dirty="0" smtClean="0"/>
              <a:t>Fred - name of an OWL individual.</a:t>
            </a:r>
          </a:p>
          <a:p>
            <a:pPr lvl="1">
              <a:buNone/>
            </a:pPr>
            <a:r>
              <a:rPr lang="en-US" dirty="0" smtClean="0"/>
              <a:t>   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All individual of type Man are also or type Person:  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Man(?p) -&gt; Person(?p)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Of course, this statement can also be made directly in OWL.    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5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an Individual Property atom?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Consists of an </a:t>
            </a:r>
            <a:r>
              <a:rPr lang="en-US" b="1" dirty="0" smtClean="0"/>
              <a:t>OWL object property </a:t>
            </a:r>
            <a:r>
              <a:rPr lang="en-US" dirty="0" smtClean="0"/>
              <a:t>and two arguments representing OWL individuals.</a:t>
            </a:r>
          </a:p>
          <a:p>
            <a:pPr>
              <a:buNone/>
            </a:pPr>
            <a:r>
              <a:rPr lang="en-US" dirty="0" smtClean="0"/>
              <a:t>   </a:t>
            </a:r>
          </a:p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hasBrother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(?x, ?y)  </a:t>
            </a:r>
          </a:p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hasSibling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(Fred, ?y)  </a:t>
            </a:r>
            <a:r>
              <a:rPr lang="en-US" dirty="0" smtClean="0"/>
              <a:t> </a:t>
            </a:r>
          </a:p>
          <a:p>
            <a:pPr lvl="1"/>
            <a:r>
              <a:rPr lang="en-US" dirty="0" err="1" smtClean="0"/>
              <a:t>hasBrother</a:t>
            </a:r>
            <a:r>
              <a:rPr lang="en-US" dirty="0" smtClean="0"/>
              <a:t>, </a:t>
            </a:r>
            <a:r>
              <a:rPr lang="en-US" dirty="0" err="1" smtClean="0"/>
              <a:t>hasSibling</a:t>
            </a:r>
            <a:r>
              <a:rPr lang="en-US" dirty="0" smtClean="0"/>
              <a:t> - OWL object properties</a:t>
            </a:r>
          </a:p>
          <a:p>
            <a:pPr lvl="1"/>
            <a:r>
              <a:rPr lang="en-US" dirty="0" smtClean="0"/>
              <a:t>?x and ?y - variables representing OWL individuals</a:t>
            </a:r>
          </a:p>
          <a:p>
            <a:pPr lvl="1"/>
            <a:r>
              <a:rPr lang="en-US" dirty="0" smtClean="0"/>
              <a:t>Fred -name of an OWL individual.  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person with a male sibling has a brother   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Person(?p)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hasSibling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p,?s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^ Man(?s) -&gt;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hasBrother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p,?s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 smtClean="0"/>
              <a:t>  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Person and male can be mapped to OWL class called Person with a subclass Man</a:t>
            </a:r>
          </a:p>
          <a:p>
            <a:r>
              <a:rPr lang="en-US" dirty="0" smtClean="0"/>
              <a:t>The sibling and brother relationships can be expressed using OWL object properties </a:t>
            </a:r>
            <a:r>
              <a:rPr lang="en-US" dirty="0" err="1" smtClean="0"/>
              <a:t>hasSibling</a:t>
            </a:r>
            <a:r>
              <a:rPr lang="en-US" dirty="0" smtClean="0"/>
              <a:t> and </a:t>
            </a:r>
            <a:r>
              <a:rPr lang="en-US" dirty="0" err="1" smtClean="0"/>
              <a:t>hasBrother</a:t>
            </a:r>
            <a:r>
              <a:rPr lang="en-US" dirty="0" smtClean="0"/>
              <a:t> with a domain and range of Person.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6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a Data Valued Property atom?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 data valued property atom consists of an </a:t>
            </a:r>
            <a:r>
              <a:rPr lang="en-US" b="1" dirty="0" smtClean="0"/>
              <a:t>OWL data property </a:t>
            </a:r>
            <a:r>
              <a:rPr lang="en-US" dirty="0" smtClean="0"/>
              <a:t>and two arguments ( OWL individual , data value )</a:t>
            </a:r>
          </a:p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hasAge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(?x, ?age)   </a:t>
            </a:r>
          </a:p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hasHeight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(Fred, ?h)   </a:t>
            </a:r>
          </a:p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hasAge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(?x, 232)  </a:t>
            </a:r>
            <a:r>
              <a:rPr lang="en-US" dirty="0" smtClean="0"/>
              <a:t> 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All persons that own a car should be classified as drivers</a:t>
            </a:r>
          </a:p>
          <a:p>
            <a:pPr>
              <a:buNone/>
            </a:pPr>
            <a:r>
              <a:rPr lang="en-US" b="1" dirty="0" smtClean="0"/>
              <a:t>       Person(?p) ^ </a:t>
            </a:r>
            <a:r>
              <a:rPr lang="en-US" b="1" dirty="0" err="1" smtClean="0"/>
              <a:t>hasCar</a:t>
            </a:r>
            <a:r>
              <a:rPr lang="en-US" b="1" dirty="0" smtClean="0"/>
              <a:t>(?p, true) -&gt; Driver(?p) </a:t>
            </a:r>
            <a:r>
              <a:rPr lang="en-US" dirty="0" smtClean="0"/>
              <a:t>  </a:t>
            </a:r>
          </a:p>
          <a:p>
            <a:pPr lvl="2"/>
            <a:r>
              <a:rPr lang="en-US" dirty="0" smtClean="0"/>
              <a:t>This rule classifies all car-owner individuals of type Person to also be members of the class Driver.   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Named individuals can be referred directly </a:t>
            </a:r>
          </a:p>
          <a:p>
            <a:pPr>
              <a:buNone/>
            </a:pPr>
            <a:r>
              <a:rPr lang="en-US" b="1" dirty="0" smtClean="0"/>
              <a:t>       Person(Fred) ^ </a:t>
            </a:r>
            <a:r>
              <a:rPr lang="en-US" b="1" dirty="0" err="1" smtClean="0"/>
              <a:t>hasCar</a:t>
            </a:r>
            <a:r>
              <a:rPr lang="en-US" b="1" dirty="0" smtClean="0"/>
              <a:t>(Fred, true) -&gt; Driver(Fred)   </a:t>
            </a:r>
          </a:p>
          <a:p>
            <a:pPr lvl="2"/>
            <a:r>
              <a:rPr lang="en-US" dirty="0" smtClean="0"/>
              <a:t>This rule works with a known individual called Fred in an ontology, and new individual can not be created using this rule.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7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a Different and a Same Individuals atom?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SWRL supports </a:t>
            </a:r>
            <a:r>
              <a:rPr lang="en-US" dirty="0" err="1" smtClean="0"/>
              <a:t>sameAs</a:t>
            </a:r>
            <a:r>
              <a:rPr lang="en-US" dirty="0" smtClean="0"/>
              <a:t> and </a:t>
            </a:r>
            <a:r>
              <a:rPr lang="en-US" dirty="0" err="1" smtClean="0"/>
              <a:t>differentFrom</a:t>
            </a:r>
            <a:r>
              <a:rPr lang="en-US" dirty="0" smtClean="0"/>
              <a:t> atoms to determine if individuals refer to the same underlying individual or are distinct, and can use </a:t>
            </a:r>
            <a:r>
              <a:rPr lang="en-US" b="1" dirty="0" err="1" smtClean="0"/>
              <a:t>owl:sameAs</a:t>
            </a:r>
            <a:r>
              <a:rPr lang="en-US" dirty="0" smtClean="0"/>
              <a:t> , </a:t>
            </a:r>
            <a:r>
              <a:rPr lang="en-US" b="1" dirty="0" err="1" smtClean="0"/>
              <a:t>owl:allDifferents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No unique name assumption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different individuals atom consists of the </a:t>
            </a:r>
            <a:r>
              <a:rPr lang="en-US" i="1" dirty="0" err="1" smtClean="0"/>
              <a:t>differentFrom</a:t>
            </a:r>
            <a:r>
              <a:rPr lang="en-US" dirty="0" smtClean="0"/>
              <a:t> symbol and two arguments representing OWL individuals.   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differentFrom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(?x, ?y)   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differentFrom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(Fred, Joe)   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sameAs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(?x, ?y)   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sameAs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(Fred, Freddy)  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n-US" dirty="0" smtClean="0"/>
          </a:p>
          <a:p>
            <a:r>
              <a:rPr lang="en-US" dirty="0" smtClean="0"/>
              <a:t>If two OWL individuals of type Author cooperate on the same publication that they are collaborators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Publication(?a)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hasAuthor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(?x, ?y)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hasAuthor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(?x, ?z) ^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differentFrom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(?y, ?z) -&gt;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cooperatedWith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(?y, ?z)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8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are Data Range atoms?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data range atom consists of a </a:t>
            </a:r>
            <a:r>
              <a:rPr lang="en-US" b="1" dirty="0" err="1" smtClean="0"/>
              <a:t>datatype</a:t>
            </a:r>
            <a:r>
              <a:rPr lang="en-US" b="1" dirty="0" smtClean="0"/>
              <a:t> name </a:t>
            </a:r>
            <a:r>
              <a:rPr lang="en-US" dirty="0" smtClean="0"/>
              <a:t>or a </a:t>
            </a:r>
            <a:r>
              <a:rPr lang="en-US" b="1" dirty="0" smtClean="0"/>
              <a:t>set of literals </a:t>
            </a:r>
            <a:r>
              <a:rPr lang="en-US" dirty="0" smtClean="0"/>
              <a:t>and a single argument representing a </a:t>
            </a:r>
            <a:r>
              <a:rPr lang="en-US" b="1" dirty="0" smtClean="0"/>
              <a:t>data value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xsd:int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(?x)   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[3, 4, 5](?x) </a:t>
            </a:r>
            <a:r>
              <a:rPr lang="en-US" dirty="0" smtClean="0"/>
              <a:t>  </a:t>
            </a:r>
          </a:p>
          <a:p>
            <a:r>
              <a:rPr lang="en-US" dirty="0" smtClean="0"/>
              <a:t>Here, ?x is a variable representing a data value.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Marko Stupar  3370/11    sm020239d@student.etf.rs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36A4-520A-4D53-B936-3228ED54239C}" type="slidenum">
              <a:rPr lang="en-US" smtClean="0"/>
              <a:pPr/>
              <a:t>9</a:t>
            </a:fld>
            <a:r>
              <a:rPr lang="en-US" smtClean="0"/>
              <a:t>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</TotalTime>
  <Words>846</Words>
  <Application>Microsoft Office PowerPoint</Application>
  <PresentationFormat>On-screen Show (4:3)</PresentationFormat>
  <Paragraphs>276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SWRL – Semantic Web Rule Language</vt:lpstr>
      <vt:lpstr>What is SWRL?  </vt:lpstr>
      <vt:lpstr>What does a SWRL Rule look like?  </vt:lpstr>
      <vt:lpstr> How many Atom types are provided by SWRL?     </vt:lpstr>
      <vt:lpstr>What is a Class atom?  </vt:lpstr>
      <vt:lpstr>What is an Individual Property atom?  </vt:lpstr>
      <vt:lpstr>What is a Data Valued Property atom? </vt:lpstr>
      <vt:lpstr>What is a Different and a Same Individuals atom? </vt:lpstr>
      <vt:lpstr>What are Data Range atoms? </vt:lpstr>
      <vt:lpstr>What is a Built-In Atom?  </vt:lpstr>
      <vt:lpstr>Can Built-Ins assign their Arguments? </vt:lpstr>
      <vt:lpstr>Can Built-Ins assign their Arguments?</vt:lpstr>
      <vt:lpstr>Can OWL Class Expressions be used in SWRL Rules?  </vt:lpstr>
      <vt:lpstr>Does SWRL support the use of annotation values to refer to OWL entities?</vt:lpstr>
      <vt:lpstr>Overview  </vt:lpstr>
      <vt:lpstr>Overview</vt:lpstr>
      <vt:lpstr>OWL/SWRL integration</vt:lpstr>
      <vt:lpstr>Bibliography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SWRL – Semantic Web Rule Language</dc:title>
  <dc:creator>Stupar</dc:creator>
  <cp:lastModifiedBy>Stupar</cp:lastModifiedBy>
  <cp:revision>77</cp:revision>
  <dcterms:created xsi:type="dcterms:W3CDTF">2011-11-17T19:03:07Z</dcterms:created>
  <dcterms:modified xsi:type="dcterms:W3CDTF">2011-11-20T22:11:51Z</dcterms:modified>
</cp:coreProperties>
</file>